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85" d="100"/>
          <a:sy n="85" d="100"/>
        </p:scale>
        <p:origin x="57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2025/12/1</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2025/12/1</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latin typeface="Times New Roman" panose="02020603050405020304" pitchFamily="18" charset="0"/>
                <a:cs typeface="Times New Roman" panose="02020603050405020304" pitchFamily="18" charset="0"/>
              </a:rPr>
              <a:t>User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Distribution-aware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129163" y="6352367"/>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333295" y="6103013"/>
            <a:ext cx="688157" cy="523220"/>
          </a:xfrm>
          <a:prstGeom prst="rect">
            <a:avLst/>
          </a:prstGeom>
          <a:noFill/>
        </p:spPr>
        <p:txBody>
          <a:bodyPr wrap="square">
            <a:spAutoFit/>
          </a:bodyPr>
          <a:lstStyle/>
          <a:p>
            <a:pPr algn="ctr"/>
            <a:r>
              <a:rPr lang="en-US" altLang="zh-CN" sz="1400" b="0" i="0" dirty="0">
                <a:solidFill>
                  <a:srgbClr val="000000"/>
                </a:solidFill>
                <a:effectLst/>
                <a:latin typeface="Times New Roman" panose="02020603050405020304" pitchFamily="18" charset="0"/>
                <a:cs typeface="Times New Roman" panose="02020603050405020304" pitchFamily="18" charset="0"/>
              </a:rPr>
              <a:t>Multi</a:t>
            </a:r>
          </a:p>
          <a:p>
            <a:pPr algn="ctr"/>
            <a:r>
              <a:rPr lang="en-US" altLang="zh-CN" sz="1400" dirty="0">
                <a:solidFill>
                  <a:srgbClr val="000000"/>
                </a:solidFill>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93157" y="2952187"/>
            <a:ext cx="10054137" cy="2800767"/>
          </a:xfrm>
          <a:prstGeom prst="rect">
            <a:avLst/>
          </a:prstGeom>
          <a:noFill/>
        </p:spPr>
        <p:txBody>
          <a:bodyPr wrap="square">
            <a:spAutoFit/>
          </a:bodyPr>
          <a:lstStyle/>
          <a:p>
            <a:r>
              <a:rPr lang="en-US" altLang="zh-CN" sz="1600" dirty="0">
                <a:latin typeface="宋体" panose="02010600030101010101" pitchFamily="2" charset="-122"/>
                <a:ea typeface="宋体" panose="02010600030101010101" pitchFamily="2" charset="-122"/>
                <a:cs typeface="Times New Roman" panose="02020603050405020304" pitchFamily="18" charset="0"/>
              </a:rPr>
              <a:t>RQ1: </a:t>
            </a:r>
            <a:r>
              <a:rPr lang="zh-CN" altLang="en-US" sz="1600" dirty="0">
                <a:latin typeface="宋体" panose="02010600030101010101" pitchFamily="2" charset="-122"/>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宋体" panose="02010600030101010101" pitchFamily="2" charset="-122"/>
                <a:ea typeface="宋体" panose="02010600030101010101" pitchFamily="2" charset="-122"/>
                <a:cs typeface="Times New Roman" panose="02020603050405020304" pitchFamily="18" charset="0"/>
              </a:rPr>
              <a:t>?</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有效性 单个数据集下做</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宋体" panose="02010600030101010101" pitchFamily="2" charset="-122"/>
                <a:ea typeface="宋体" panose="02010600030101010101" pitchFamily="2" charset="-122"/>
                <a:cs typeface="Times New Roman" panose="02020603050405020304" pitchFamily="18" charset="0"/>
              </a:rPr>
              <a:t>RQ2: How robust is our scheme under various attack methods?</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鲁棒性 选几种攻击方法来检测鲁棒性</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宋体" panose="02010600030101010101" pitchFamily="2" charset="-122"/>
                <a:ea typeface="宋体" panose="02010600030101010101" pitchFamily="2" charset="-122"/>
                <a:cs typeface="Times New Roman" panose="02020603050405020304" pitchFamily="18" charset="0"/>
              </a:rPr>
              <a:t>RQ3: What is the comprehensive superiority of our scheme achieve compared to baselines</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latin typeface="宋体" panose="02010600030101010101" pitchFamily="2" charset="-122"/>
                <a:ea typeface="宋体" panose="02010600030101010101" pitchFamily="2" charset="-122"/>
                <a:cs typeface="Times New Roman" panose="02020603050405020304" pitchFamily="18" charset="0"/>
              </a:rPr>
              <a:t>across different distributions?</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混合分布的性能 </a:t>
            </a:r>
            <a:r>
              <a:rPr lang="en-US" altLang="zh-CN" sz="1600" dirty="0">
                <a:latin typeface="宋体" panose="02010600030101010101" pitchFamily="2" charset="-122"/>
                <a:ea typeface="宋体" panose="02010600030101010101" pitchFamily="2" charset="-122"/>
                <a:cs typeface="Times New Roman" panose="02020603050405020304" pitchFamily="18" charset="0"/>
              </a:rPr>
              <a:t>20%</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latin typeface="宋体" panose="02010600030101010101" pitchFamily="2" charset="-122"/>
                <a:ea typeface="宋体" panose="02010600030101010101" pitchFamily="2" charset="-122"/>
                <a:cs typeface="Times New Roman" panose="02020603050405020304" pitchFamily="18" charset="0"/>
              </a:rPr>
              <a:t>40%</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latin typeface="宋体" panose="02010600030101010101" pitchFamily="2" charset="-122"/>
                <a:ea typeface="宋体" panose="02010600030101010101" pitchFamily="2" charset="-122"/>
                <a:cs typeface="Times New Roman" panose="02020603050405020304" pitchFamily="18" charset="0"/>
              </a:rPr>
              <a:t>60%</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r>
              <a:rPr lang="en-US" altLang="zh-CN" sz="1600" dirty="0">
                <a:latin typeface="宋体" panose="02010600030101010101" pitchFamily="2" charset="-122"/>
                <a:ea typeface="宋体" panose="02010600030101010101" pitchFamily="2" charset="-122"/>
                <a:cs typeface="Times New Roman" panose="02020603050405020304" pitchFamily="18" charset="0"/>
              </a:rPr>
              <a:t>80%</a:t>
            </a:r>
          </a:p>
          <a:p>
            <a:r>
              <a:rPr lang="en-US" altLang="zh-CN" sz="1600" dirty="0">
                <a:latin typeface="宋体" panose="02010600030101010101" pitchFamily="2" charset="-122"/>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可迁移性实验</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宋体" panose="02010600030101010101" pitchFamily="2" charset="-122"/>
                <a:ea typeface="宋体" panose="02010600030101010101" pitchFamily="2" charset="-122"/>
                <a:cs typeface="Times New Roman" panose="02020603050405020304" pitchFamily="18" charset="0"/>
              </a:rPr>
              <a:t>RQ5: What is the role each module plays in enhancing the v</a:t>
            </a:r>
            <a:r>
              <a:rPr lang="zh-CN" altLang="en-US" sz="1600" dirty="0">
                <a:latin typeface="宋体" panose="02010600030101010101" pitchFamily="2" charset="-122"/>
                <a:ea typeface="宋体" panose="02010600030101010101" pitchFamily="2" charset="-122"/>
                <a:cs typeface="Times New Roman" panose="02020603050405020304" pitchFamily="18" charset="0"/>
              </a:rPr>
              <a:t>erification</a:t>
            </a:r>
            <a:r>
              <a:rPr lang="en-US" altLang="zh-CN" sz="1600" dirty="0">
                <a:latin typeface="宋体" panose="02010600030101010101" pitchFamily="2" charset="-122"/>
                <a:ea typeface="宋体" panose="02010600030101010101" pitchFamily="2" charset="-122"/>
                <a:cs typeface="Times New Roman" panose="02020603050405020304" pitchFamily="18" charset="0"/>
              </a:rPr>
              <a:t> performance</a:t>
            </a:r>
            <a:r>
              <a:rPr lang="zh-CN" altLang="en-US" sz="1600" dirty="0">
                <a:latin typeface="宋体" panose="02010600030101010101" pitchFamily="2" charset="-122"/>
                <a:ea typeface="宋体" panose="02010600030101010101" pitchFamily="2" charset="-122"/>
                <a:cs typeface="Times New Roman" panose="02020603050405020304" pitchFamily="18" charset="0"/>
              </a:rPr>
              <a:t> </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1600" dirty="0">
                <a:latin typeface="宋体" panose="02010600030101010101" pitchFamily="2" charset="-122"/>
                <a:ea typeface="宋体" panose="02010600030101010101" pitchFamily="2" charset="-122"/>
                <a:cs typeface="Times New Roman" panose="02020603050405020304" pitchFamily="18" charset="0"/>
              </a:rPr>
              <a:t>消融实验</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83988" y="843790"/>
            <a:ext cx="6180603" cy="338554"/>
          </a:xfrm>
          <a:prstGeom prst="rect">
            <a:avLst/>
          </a:prstGeom>
          <a:noFill/>
        </p:spPr>
        <p:txBody>
          <a:bodyPr wrap="none" rtlCol="0">
            <a:spAutoFit/>
          </a:bodyPr>
          <a:lstStyle/>
          <a:p>
            <a:r>
              <a:rPr kumimoji="1" lang="zh-CN" altLang="en-US" sz="1600" dirty="0">
                <a:latin typeface="宋体" panose="02010600030101010101" pitchFamily="2" charset="-122"/>
                <a:ea typeface="宋体" panose="02010600030101010101" pitchFamily="2" charset="-122"/>
                <a:cs typeface="Times New Roman" panose="02020603050405020304" pitchFamily="18" charset="0"/>
              </a:rPr>
              <a:t>数据集：</a:t>
            </a:r>
            <a:r>
              <a:rPr lang="en" altLang="zh-CN" sz="1600" dirty="0">
                <a:latin typeface="宋体" panose="02010600030101010101" pitchFamily="2" charset="-122"/>
                <a:ea typeface="宋体" panose="02010600030101010101" pitchFamily="2" charset="-122"/>
                <a:cs typeface="Times New Roman" panose="02020603050405020304" pitchFamily="18" charset="0"/>
              </a:rPr>
              <a:t>Cora-ML</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 altLang="zh-CN" sz="1600" dirty="0" err="1">
                <a:latin typeface="宋体" panose="02010600030101010101" pitchFamily="2" charset="-122"/>
                <a:ea typeface="宋体" panose="02010600030101010101" pitchFamily="2" charset="-122"/>
                <a:cs typeface="Times New Roman" panose="02020603050405020304" pitchFamily="18" charset="0"/>
              </a:rPr>
              <a:t>CiteSeer</a:t>
            </a:r>
            <a:r>
              <a:rPr lang="en" altLang="zh-CN" sz="1600" dirty="0">
                <a:latin typeface="宋体" panose="02010600030101010101" pitchFamily="2" charset="-122"/>
                <a:ea typeface="宋体" panose="02010600030101010101" pitchFamily="2" charset="-122"/>
                <a:cs typeface="Times New Roman" panose="02020603050405020304" pitchFamily="18" charset="0"/>
              </a:rPr>
              <a:t>-ML</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 altLang="zh-CN" sz="1600" dirty="0" err="1">
                <a:latin typeface="宋体" panose="02010600030101010101" pitchFamily="2" charset="-122"/>
                <a:ea typeface="宋体" panose="02010600030101010101" pitchFamily="2" charset="-122"/>
                <a:cs typeface="Times New Roman" panose="02020603050405020304" pitchFamily="18" charset="0"/>
              </a:rPr>
              <a:t>Arxiv-HepPh</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 altLang="zh-CN" sz="1600" dirty="0" err="1">
                <a:latin typeface="宋体" panose="02010600030101010101" pitchFamily="2" charset="-122"/>
                <a:ea typeface="宋体" panose="02010600030101010101" pitchFamily="2" charset="-122"/>
                <a:cs typeface="Times New Roman" panose="02020603050405020304" pitchFamily="18" charset="0"/>
              </a:rPr>
              <a:t>ArXiv</a:t>
            </a:r>
            <a:r>
              <a:rPr lang="en" altLang="zh-CN" sz="1600" dirty="0">
                <a:latin typeface="宋体" panose="02010600030101010101" pitchFamily="2" charset="-122"/>
                <a:ea typeface="宋体" panose="02010600030101010101" pitchFamily="2" charset="-122"/>
                <a:cs typeface="Times New Roman" panose="02020603050405020304" pitchFamily="18" charset="0"/>
              </a:rPr>
              <a:t>-CS</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 altLang="zh-CN" sz="1600" dirty="0">
                <a:latin typeface="宋体" panose="02010600030101010101" pitchFamily="2" charset="-122"/>
                <a:ea typeface="宋体" panose="02010600030101010101" pitchFamily="2" charset="-122"/>
                <a:cs typeface="Times New Roman" panose="02020603050405020304" pitchFamily="18" charset="0"/>
              </a:rPr>
              <a:t>Reddit</a:t>
            </a:r>
            <a:endParaRPr kumimoji="1"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83988" y="1259981"/>
            <a:ext cx="2441694" cy="338554"/>
          </a:xfrm>
          <a:prstGeom prst="rect">
            <a:avLst/>
          </a:prstGeom>
          <a:noFill/>
        </p:spPr>
        <p:txBody>
          <a:bodyPr wrap="none" rtlCol="0">
            <a:spAutoFit/>
          </a:bodyPr>
          <a:lstStyle/>
          <a:p>
            <a:r>
              <a:rPr kumimoji="1" lang="en-US" altLang="zh-CN" sz="1600" dirty="0">
                <a:latin typeface="宋体" panose="02010600030101010101" pitchFamily="2" charset="-122"/>
                <a:ea typeface="宋体" panose="02010600030101010101" pitchFamily="2" charset="-122"/>
                <a:cs typeface="Times New Roman" panose="02020603050405020304" pitchFamily="18" charset="0"/>
              </a:rPr>
              <a:t>LLM: </a:t>
            </a:r>
            <a:r>
              <a:rPr lang="en" altLang="zh-CN" sz="1600" dirty="0">
                <a:latin typeface="宋体" panose="02010600030101010101" pitchFamily="2" charset="-122"/>
                <a:ea typeface="宋体" panose="02010600030101010101" pitchFamily="2" charset="-122"/>
                <a:cs typeface="Times New Roman" panose="02020603050405020304" pitchFamily="18" charset="0"/>
              </a:rPr>
              <a:t>Qwen‑7B</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 altLang="zh-CN" sz="1600" dirty="0">
                <a:latin typeface="宋体" panose="02010600030101010101" pitchFamily="2" charset="-122"/>
                <a:ea typeface="宋体" panose="02010600030101010101" pitchFamily="2" charset="-122"/>
                <a:cs typeface="Times New Roman" panose="02020603050405020304" pitchFamily="18" charset="0"/>
              </a:rPr>
              <a:t>Qwen‑14B</a:t>
            </a:r>
            <a:endParaRPr kumimoji="1"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EA36425D-DC65-4F61-F148-49A34FCD6E0A}"/>
              </a:ext>
            </a:extLst>
          </p:cNvPr>
          <p:cNvSpPr txBox="1"/>
          <p:nvPr/>
        </p:nvSpPr>
        <p:spPr>
          <a:xfrm>
            <a:off x="862860" y="1687402"/>
            <a:ext cx="2646878" cy="338554"/>
          </a:xfrm>
          <a:prstGeom prst="rect">
            <a:avLst/>
          </a:prstGeom>
          <a:noFill/>
        </p:spPr>
        <p:txBody>
          <a:bodyPr wrap="none" rtlCol="0">
            <a:spAutoFit/>
          </a:bodyPr>
          <a:lstStyle/>
          <a:p>
            <a:r>
              <a:rPr kumimoji="1" lang="en-US" altLang="zh-CN" sz="1600" dirty="0">
                <a:latin typeface="宋体" panose="02010600030101010101" pitchFamily="2" charset="-122"/>
                <a:ea typeface="宋体" panose="02010600030101010101" pitchFamily="2" charset="-122"/>
                <a:cs typeface="Times New Roman" panose="02020603050405020304" pitchFamily="18" charset="0"/>
              </a:rPr>
              <a:t>GNN:</a:t>
            </a:r>
            <a:r>
              <a:rPr kumimoji="1" lang="zh-CN" altLang="en-US" sz="1600" dirty="0">
                <a:latin typeface="宋体" panose="02010600030101010101" pitchFamily="2" charset="-122"/>
                <a:ea typeface="宋体" panose="02010600030101010101" pitchFamily="2" charset="-122"/>
                <a:cs typeface="Times New Roman" panose="02020603050405020304" pitchFamily="18" charset="0"/>
              </a:rPr>
              <a:t> </a:t>
            </a:r>
            <a:r>
              <a:rPr kumimoji="1" lang="en-US" altLang="zh-CN" sz="1600" dirty="0">
                <a:latin typeface="宋体" panose="02010600030101010101" pitchFamily="2" charset="-122"/>
                <a:ea typeface="宋体" panose="02010600030101010101" pitchFamily="2" charset="-122"/>
                <a:cs typeface="Times New Roman" panose="02020603050405020304" pitchFamily="18" charset="0"/>
              </a:rPr>
              <a:t>GCN</a:t>
            </a:r>
            <a:r>
              <a:rPr kumimoji="1" lang="zh-CN" altLang="en-US" sz="1600" dirty="0">
                <a:latin typeface="宋体" panose="02010600030101010101" pitchFamily="2" charset="-122"/>
                <a:ea typeface="宋体" panose="02010600030101010101" pitchFamily="2" charset="-122"/>
                <a:cs typeface="Times New Roman" panose="02020603050405020304" pitchFamily="18" charset="0"/>
              </a:rPr>
              <a:t>、</a:t>
            </a:r>
            <a:r>
              <a:rPr kumimoji="1" lang="en-US" altLang="zh-CN" sz="1600" dirty="0">
                <a:latin typeface="宋体" panose="02010600030101010101" pitchFamily="2" charset="-122"/>
                <a:ea typeface="宋体" panose="02010600030101010101" pitchFamily="2" charset="-122"/>
                <a:cs typeface="Times New Roman" panose="02020603050405020304" pitchFamily="18" charset="0"/>
              </a:rPr>
              <a:t>GAT</a:t>
            </a:r>
            <a:r>
              <a:rPr kumimoji="1" lang="zh-CN" altLang="en-US" sz="1600" dirty="0">
                <a:latin typeface="宋体" panose="02010600030101010101" pitchFamily="2" charset="-122"/>
                <a:ea typeface="宋体" panose="02010600030101010101" pitchFamily="2" charset="-122"/>
                <a:cs typeface="Times New Roman" panose="02020603050405020304" pitchFamily="18" charset="0"/>
              </a:rPr>
              <a:t>、</a:t>
            </a:r>
            <a:r>
              <a:rPr kumimoji="1" lang="en-US" altLang="zh-CN" sz="1600" dirty="0">
                <a:latin typeface="宋体" panose="02010600030101010101" pitchFamily="2" charset="-122"/>
                <a:ea typeface="宋体" panose="02010600030101010101" pitchFamily="2" charset="-122"/>
                <a:cs typeface="Times New Roman" panose="02020603050405020304" pitchFamily="18" charset="0"/>
              </a:rPr>
              <a:t>GIN</a:t>
            </a:r>
            <a:r>
              <a:rPr kumimoji="1" lang="zh-CN" altLang="en-US" sz="1600" dirty="0">
                <a:latin typeface="宋体" panose="02010600030101010101" pitchFamily="2" charset="-122"/>
                <a:ea typeface="宋体" panose="02010600030101010101" pitchFamily="2" charset="-122"/>
                <a:cs typeface="Times New Roman" panose="02020603050405020304" pitchFamily="18" charset="0"/>
              </a:rPr>
              <a:t>、</a:t>
            </a:r>
            <a:r>
              <a:rPr kumimoji="1" lang="en-US" altLang="zh-CN" sz="1600" dirty="0">
                <a:latin typeface="宋体" panose="02010600030101010101" pitchFamily="2" charset="-122"/>
                <a:ea typeface="宋体" panose="02010600030101010101" pitchFamily="2" charset="-122"/>
                <a:cs typeface="Times New Roman" panose="02020603050405020304" pitchFamily="18" charset="0"/>
              </a:rPr>
              <a:t>RGCN</a:t>
            </a:r>
            <a:endParaRPr kumimoji="1"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83988" y="1975419"/>
            <a:ext cx="3672800" cy="338554"/>
          </a:xfrm>
          <a:prstGeom prst="rect">
            <a:avLst/>
          </a:prstGeom>
          <a:noFill/>
        </p:spPr>
        <p:txBody>
          <a:bodyPr wrap="none" rtlCol="0">
            <a:spAutoFit/>
          </a:bodyPr>
          <a:lstStyle/>
          <a:p>
            <a:r>
              <a:rPr lang="en-US" altLang="zh-CN" sz="1600" dirty="0" err="1">
                <a:latin typeface="宋体" panose="02010600030101010101" pitchFamily="2" charset="-122"/>
                <a:ea typeface="宋体" panose="02010600030101010101" pitchFamily="2" charset="-122"/>
                <a:cs typeface="Times New Roman" panose="02020603050405020304" pitchFamily="18" charset="0"/>
              </a:rPr>
              <a:t>baseLine</a:t>
            </a:r>
            <a:r>
              <a:rPr lang="en-US" altLang="zh-CN" sz="1600" dirty="0">
                <a:latin typeface="宋体" panose="02010600030101010101" pitchFamily="2" charset="-122"/>
                <a:ea typeface="宋体" panose="02010600030101010101" pitchFamily="2" charset="-122"/>
                <a:cs typeface="Times New Roman" panose="02020603050405020304" pitchFamily="18" charset="0"/>
              </a:rPr>
              <a:t>: SBA GTA UGBA DPGBA SPEAR</a:t>
            </a:r>
            <a:endParaRPr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62860" y="2285595"/>
            <a:ext cx="4445448" cy="338554"/>
          </a:xfrm>
          <a:prstGeom prst="rect">
            <a:avLst/>
          </a:prstGeom>
          <a:noFill/>
        </p:spPr>
        <p:txBody>
          <a:bodyPr wrap="none" rtlCol="0">
            <a:spAutoFit/>
          </a:bodyPr>
          <a:lstStyle/>
          <a:p>
            <a:r>
              <a:rPr lang="en-US" altLang="zh-CN" sz="1600" dirty="0">
                <a:latin typeface="宋体" panose="02010600030101010101" pitchFamily="2" charset="-122"/>
                <a:ea typeface="宋体" panose="02010600030101010101" pitchFamily="2" charset="-122"/>
                <a:cs typeface="Times New Roman" panose="02020603050405020304" pitchFamily="18" charset="0"/>
              </a:rPr>
              <a:t>Attack methods: prune OD RIGBD DMGNN MAD</a:t>
            </a:r>
            <a:endParaRPr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62860" y="2624149"/>
            <a:ext cx="3262432"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cs typeface="Times New Roman" panose="02020603050405020304" pitchFamily="18" charset="0"/>
              </a:rPr>
              <a:t>评价指标</a:t>
            </a:r>
            <a:r>
              <a:rPr lang="en-US" altLang="zh-CN" sz="1600" dirty="0">
                <a:latin typeface="宋体" panose="02010600030101010101" pitchFamily="2" charset="-122"/>
                <a:ea typeface="宋体" panose="02010600030101010101" pitchFamily="2" charset="-122"/>
                <a:cs typeface="Times New Roman" panose="02020603050405020304" pitchFamily="18" charset="0"/>
              </a:rPr>
              <a:t>: VSR@FPR1%</a:t>
            </a:r>
            <a:r>
              <a:rPr lang="zh-CN" altLang="en-US" sz="1600" dirty="0">
                <a:latin typeface="宋体" panose="02010600030101010101" pitchFamily="2" charset="-122"/>
                <a:ea typeface="宋体" panose="02010600030101010101" pitchFamily="2" charset="-122"/>
                <a:cs typeface="Times New Roman" panose="02020603050405020304" pitchFamily="18" charset="0"/>
              </a:rPr>
              <a:t>，</a:t>
            </a:r>
            <a:r>
              <a:rPr lang="en-US" altLang="zh-CN" sz="1600" dirty="0">
                <a:latin typeface="宋体" panose="02010600030101010101" pitchFamily="2" charset="-122"/>
                <a:ea typeface="宋体" panose="02010600030101010101" pitchFamily="2" charset="-122"/>
                <a:cs typeface="Times New Roman" panose="02020603050405020304" pitchFamily="18" charset="0"/>
              </a:rPr>
              <a:t>VSR@FPR5%</a:t>
            </a:r>
            <a:endParaRPr lang="zh-CN" altLang="en-US" sz="160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3323</TotalTime>
  <Words>5038</Words>
  <Application>Microsoft Office PowerPoint</Application>
  <PresentationFormat>宽屏</PresentationFormat>
  <Paragraphs>688</Paragraphs>
  <Slides>51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51</vt:i4>
      </vt:variant>
    </vt:vector>
  </HeadingPairs>
  <TitlesOfParts>
    <vt:vector size="63"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1605</cp:revision>
  <dcterms:created xsi:type="dcterms:W3CDTF">2025-08-14T07:06:40Z</dcterms:created>
  <dcterms:modified xsi:type="dcterms:W3CDTF">2025-12-01T15:08:33Z</dcterms:modified>
</cp:coreProperties>
</file>